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Bebas Neue" charset="0"/>
      <p:regular r:id="rId29"/>
    </p:embeddedFont>
    <p:embeddedFont>
      <p:font typeface="Bebas Neue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-892" y="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17901"/>
            <a:ext cx="18241048" cy="10902565"/>
          </a:xfrm>
          <a:custGeom>
            <a:avLst/>
            <a:gdLst/>
            <a:ahLst/>
            <a:cxnLst/>
            <a:rect l="l" t="t" r="r" b="b"/>
            <a:pathLst>
              <a:path w="18241048" h="10902565">
                <a:moveTo>
                  <a:pt x="0" y="0"/>
                </a:moveTo>
                <a:lnTo>
                  <a:pt x="18241048" y="0"/>
                </a:lnTo>
                <a:lnTo>
                  <a:pt x="18241048" y="10902566"/>
                </a:lnTo>
                <a:lnTo>
                  <a:pt x="0" y="1090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54" b="-333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504729"/>
            <a:ext cx="18288000" cy="5220393"/>
          </a:xfrm>
          <a:custGeom>
            <a:avLst/>
            <a:gdLst/>
            <a:ahLst/>
            <a:cxnLst/>
            <a:rect l="l" t="t" r="r" b="b"/>
            <a:pathLst>
              <a:path w="18288000" h="5220393">
                <a:moveTo>
                  <a:pt x="0" y="0"/>
                </a:moveTo>
                <a:lnTo>
                  <a:pt x="18288000" y="0"/>
                </a:lnTo>
                <a:lnTo>
                  <a:pt x="18288000" y="5220392"/>
                </a:lnTo>
                <a:lnTo>
                  <a:pt x="0" y="522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476" y="9563446"/>
            <a:ext cx="1005224" cy="1075788"/>
            <a:chOff x="0" y="0"/>
            <a:chExt cx="264750" cy="2833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5461" y="9563446"/>
            <a:ext cx="1005224" cy="1075788"/>
            <a:chOff x="0" y="0"/>
            <a:chExt cx="264750" cy="2833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65010" y="9563446"/>
            <a:ext cx="15622990" cy="1075788"/>
            <a:chOff x="0" y="0"/>
            <a:chExt cx="4114697" cy="2833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14697" cy="283335"/>
            </a:xfrm>
            <a:custGeom>
              <a:avLst/>
              <a:gdLst/>
              <a:ahLst/>
              <a:cxnLst/>
              <a:rect l="l" t="t" r="r" b="b"/>
              <a:pathLst>
                <a:path w="4114697" h="283335">
                  <a:moveTo>
                    <a:pt x="0" y="0"/>
                  </a:moveTo>
                  <a:lnTo>
                    <a:pt x="4114697" y="0"/>
                  </a:lnTo>
                  <a:lnTo>
                    <a:pt x="4114697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114697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7259300" y="-351985"/>
            <a:ext cx="1005224" cy="1075788"/>
            <a:chOff x="0" y="0"/>
            <a:chExt cx="264750" cy="2833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5937315" y="-351985"/>
            <a:ext cx="1005224" cy="1075788"/>
            <a:chOff x="0" y="0"/>
            <a:chExt cx="264750" cy="2833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0" y="-351985"/>
            <a:ext cx="15622990" cy="1075788"/>
            <a:chOff x="0" y="0"/>
            <a:chExt cx="4114697" cy="2833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14697" cy="283335"/>
            </a:xfrm>
            <a:custGeom>
              <a:avLst/>
              <a:gdLst/>
              <a:ahLst/>
              <a:cxnLst/>
              <a:rect l="l" t="t" r="r" b="b"/>
              <a:pathLst>
                <a:path w="4114697" h="283335">
                  <a:moveTo>
                    <a:pt x="0" y="0"/>
                  </a:moveTo>
                  <a:lnTo>
                    <a:pt x="4114697" y="0"/>
                  </a:lnTo>
                  <a:lnTo>
                    <a:pt x="4114697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114697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830302" y="4033382"/>
            <a:ext cx="3360261" cy="2705010"/>
          </a:xfrm>
          <a:custGeom>
            <a:avLst/>
            <a:gdLst/>
            <a:ahLst/>
            <a:cxnLst/>
            <a:rect l="l" t="t" r="r" b="b"/>
            <a:pathLst>
              <a:path w="3360261" h="2705010">
                <a:moveTo>
                  <a:pt x="0" y="0"/>
                </a:moveTo>
                <a:lnTo>
                  <a:pt x="3360262" y="0"/>
                </a:lnTo>
                <a:lnTo>
                  <a:pt x="3360262" y="2705010"/>
                </a:lnTo>
                <a:lnTo>
                  <a:pt x="0" y="27050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10800000">
            <a:off x="1343312" y="6191663"/>
            <a:ext cx="525532" cy="546729"/>
            <a:chOff x="0" y="0"/>
            <a:chExt cx="138412" cy="1439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412" cy="143995"/>
            </a:xfrm>
            <a:custGeom>
              <a:avLst/>
              <a:gdLst/>
              <a:ahLst/>
              <a:cxnLst/>
              <a:rect l="l" t="t" r="r" b="b"/>
              <a:pathLst>
                <a:path w="138412" h="143995">
                  <a:moveTo>
                    <a:pt x="0" y="0"/>
                  </a:moveTo>
                  <a:lnTo>
                    <a:pt x="138412" y="0"/>
                  </a:lnTo>
                  <a:lnTo>
                    <a:pt x="138412" y="143995"/>
                  </a:lnTo>
                  <a:lnTo>
                    <a:pt x="0" y="14399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8412" cy="182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2087919" y="6191663"/>
            <a:ext cx="525532" cy="546729"/>
            <a:chOff x="0" y="0"/>
            <a:chExt cx="138412" cy="14399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8412" cy="143995"/>
            </a:xfrm>
            <a:custGeom>
              <a:avLst/>
              <a:gdLst/>
              <a:ahLst/>
              <a:cxnLst/>
              <a:rect l="l" t="t" r="r" b="b"/>
              <a:pathLst>
                <a:path w="138412" h="143995">
                  <a:moveTo>
                    <a:pt x="0" y="0"/>
                  </a:moveTo>
                  <a:lnTo>
                    <a:pt x="138412" y="0"/>
                  </a:lnTo>
                  <a:lnTo>
                    <a:pt x="138412" y="143995"/>
                  </a:lnTo>
                  <a:lnTo>
                    <a:pt x="0" y="14399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38412" cy="182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598705" y="6191663"/>
            <a:ext cx="525532" cy="546729"/>
            <a:chOff x="0" y="0"/>
            <a:chExt cx="138412" cy="1439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8412" cy="143995"/>
            </a:xfrm>
            <a:custGeom>
              <a:avLst/>
              <a:gdLst/>
              <a:ahLst/>
              <a:cxnLst/>
              <a:rect l="l" t="t" r="r" b="b"/>
              <a:pathLst>
                <a:path w="138412" h="143995">
                  <a:moveTo>
                    <a:pt x="0" y="0"/>
                  </a:moveTo>
                  <a:lnTo>
                    <a:pt x="138412" y="0"/>
                  </a:lnTo>
                  <a:lnTo>
                    <a:pt x="138412" y="143995"/>
                  </a:lnTo>
                  <a:lnTo>
                    <a:pt x="0" y="143995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38412" cy="182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184896" y="4670456"/>
            <a:ext cx="2696732" cy="173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4"/>
              </a:lnSpc>
            </a:pPr>
            <a:r>
              <a:rPr lang="en-US" sz="10139" spc="598">
                <a:solidFill>
                  <a:srgbClr val="291B25"/>
                </a:solidFill>
                <a:latin typeface="Bebas Neue Bold"/>
              </a:rPr>
              <a:t>Sql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681807" y="6182138"/>
            <a:ext cx="875812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40">
                <a:solidFill>
                  <a:srgbClr val="291B25"/>
                </a:solidFill>
                <a:latin typeface="Proxima Nova"/>
              </a:rPr>
              <a:t>Jagmeet Singh, Batch :- MIP-DA-10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90564" y="3634147"/>
            <a:ext cx="12457301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352">
                <a:solidFill>
                  <a:srgbClr val="291B25"/>
                </a:solidFill>
                <a:latin typeface="Bebas Neue"/>
              </a:rPr>
              <a:t>HOTEL RESERVATION ANALYSIS USING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407227">
            <a:off x="11368087" y="5343077"/>
            <a:ext cx="1940864" cy="1093942"/>
          </a:xfrm>
          <a:custGeom>
            <a:avLst/>
            <a:gdLst/>
            <a:ahLst/>
            <a:cxnLst/>
            <a:rect l="l" t="t" r="r" b="b"/>
            <a:pathLst>
              <a:path w="1940864" h="1093942">
                <a:moveTo>
                  <a:pt x="0" y="0"/>
                </a:moveTo>
                <a:lnTo>
                  <a:pt x="1940865" y="0"/>
                </a:lnTo>
                <a:lnTo>
                  <a:pt x="1940865" y="1093941"/>
                </a:lnTo>
                <a:lnTo>
                  <a:pt x="0" y="109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6868739"/>
            <a:ext cx="8329736" cy="1542812"/>
          </a:xfrm>
          <a:custGeom>
            <a:avLst/>
            <a:gdLst/>
            <a:ahLst/>
            <a:cxnLst/>
            <a:rect l="l" t="t" r="r" b="b"/>
            <a:pathLst>
              <a:path w="8329736" h="1542812">
                <a:moveTo>
                  <a:pt x="0" y="0"/>
                </a:moveTo>
                <a:lnTo>
                  <a:pt x="8329736" y="0"/>
                </a:lnTo>
                <a:lnTo>
                  <a:pt x="8329736" y="1542812"/>
                </a:lnTo>
                <a:lnTo>
                  <a:pt x="0" y="1542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69646" y="4108787"/>
            <a:ext cx="9379700" cy="2498111"/>
          </a:xfrm>
          <a:custGeom>
            <a:avLst/>
            <a:gdLst/>
            <a:ahLst/>
            <a:cxnLst/>
            <a:rect l="l" t="t" r="r" b="b"/>
            <a:pathLst>
              <a:path w="9379700" h="2498111">
                <a:moveTo>
                  <a:pt x="0" y="0"/>
                </a:moveTo>
                <a:lnTo>
                  <a:pt x="9379700" y="0"/>
                </a:lnTo>
                <a:lnTo>
                  <a:pt x="9379700" y="2498111"/>
                </a:lnTo>
                <a:lnTo>
                  <a:pt x="0" y="2498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2612" y="3074737"/>
            <a:ext cx="16756688" cy="1332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What is the most commonly booked room type?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315346">
            <a:off x="9659841" y="5669016"/>
            <a:ext cx="2247003" cy="1266492"/>
          </a:xfrm>
          <a:custGeom>
            <a:avLst/>
            <a:gdLst/>
            <a:ahLst/>
            <a:cxnLst/>
            <a:rect l="l" t="t" r="r" b="b"/>
            <a:pathLst>
              <a:path w="2247003" h="1266492">
                <a:moveTo>
                  <a:pt x="0" y="0"/>
                </a:moveTo>
                <a:lnTo>
                  <a:pt x="2247003" y="0"/>
                </a:lnTo>
                <a:lnTo>
                  <a:pt x="2247003" y="1266492"/>
                </a:lnTo>
                <a:lnTo>
                  <a:pt x="0" y="126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97865" y="7264271"/>
            <a:ext cx="7502973" cy="1556577"/>
          </a:xfrm>
          <a:custGeom>
            <a:avLst/>
            <a:gdLst/>
            <a:ahLst/>
            <a:cxnLst/>
            <a:rect l="l" t="t" r="r" b="b"/>
            <a:pathLst>
              <a:path w="7502973" h="1556577">
                <a:moveTo>
                  <a:pt x="0" y="0"/>
                </a:moveTo>
                <a:lnTo>
                  <a:pt x="7502973" y="0"/>
                </a:lnTo>
                <a:lnTo>
                  <a:pt x="7502973" y="1556577"/>
                </a:lnTo>
                <a:lnTo>
                  <a:pt x="0" y="155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1487" y="4866370"/>
            <a:ext cx="8976378" cy="2007376"/>
          </a:xfrm>
          <a:custGeom>
            <a:avLst/>
            <a:gdLst/>
            <a:ahLst/>
            <a:cxnLst/>
            <a:rect l="l" t="t" r="r" b="b"/>
            <a:pathLst>
              <a:path w="8976378" h="2007376">
                <a:moveTo>
                  <a:pt x="0" y="0"/>
                </a:moveTo>
                <a:lnTo>
                  <a:pt x="8976378" y="0"/>
                </a:lnTo>
                <a:lnTo>
                  <a:pt x="8976378" y="2007376"/>
                </a:lnTo>
                <a:lnTo>
                  <a:pt x="0" y="2007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16808" y="691409"/>
            <a:ext cx="1654383" cy="1679729"/>
          </a:xfrm>
          <a:custGeom>
            <a:avLst/>
            <a:gdLst/>
            <a:ahLst/>
            <a:cxnLst/>
            <a:rect l="l" t="t" r="r" b="b"/>
            <a:pathLst>
              <a:path w="1654383" h="1679729">
                <a:moveTo>
                  <a:pt x="0" y="0"/>
                </a:moveTo>
                <a:lnTo>
                  <a:pt x="1654384" y="0"/>
                </a:lnTo>
                <a:lnTo>
                  <a:pt x="1654384" y="1679728"/>
                </a:lnTo>
                <a:lnTo>
                  <a:pt x="0" y="1679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28337"/>
            <a:ext cx="16230600" cy="20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How many reservations fall on a weekend (no_of_weekend_nights &gt; 0)?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407227">
            <a:off x="11368087" y="5343077"/>
            <a:ext cx="1940864" cy="1093942"/>
          </a:xfrm>
          <a:custGeom>
            <a:avLst/>
            <a:gdLst/>
            <a:ahLst/>
            <a:cxnLst/>
            <a:rect l="l" t="t" r="r" b="b"/>
            <a:pathLst>
              <a:path w="1940864" h="1093942">
                <a:moveTo>
                  <a:pt x="0" y="0"/>
                </a:moveTo>
                <a:lnTo>
                  <a:pt x="1940865" y="0"/>
                </a:lnTo>
                <a:lnTo>
                  <a:pt x="1940865" y="1093941"/>
                </a:lnTo>
                <a:lnTo>
                  <a:pt x="0" y="109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74668" y="694884"/>
            <a:ext cx="2012576" cy="2034508"/>
          </a:xfrm>
          <a:custGeom>
            <a:avLst/>
            <a:gdLst/>
            <a:ahLst/>
            <a:cxnLst/>
            <a:rect l="l" t="t" r="r" b="b"/>
            <a:pathLst>
              <a:path w="2012576" h="2034508">
                <a:moveTo>
                  <a:pt x="0" y="0"/>
                </a:moveTo>
                <a:lnTo>
                  <a:pt x="2012576" y="0"/>
                </a:lnTo>
                <a:lnTo>
                  <a:pt x="2012576" y="2034508"/>
                </a:lnTo>
                <a:lnTo>
                  <a:pt x="0" y="2034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23263" y="6978373"/>
            <a:ext cx="8408860" cy="1604639"/>
          </a:xfrm>
          <a:custGeom>
            <a:avLst/>
            <a:gdLst/>
            <a:ahLst/>
            <a:cxnLst/>
            <a:rect l="l" t="t" r="r" b="b"/>
            <a:pathLst>
              <a:path w="8408860" h="1604639">
                <a:moveTo>
                  <a:pt x="0" y="0"/>
                </a:moveTo>
                <a:lnTo>
                  <a:pt x="8408861" y="0"/>
                </a:lnTo>
                <a:lnTo>
                  <a:pt x="8408861" y="1604639"/>
                </a:lnTo>
                <a:lnTo>
                  <a:pt x="0" y="160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4188082"/>
            <a:ext cx="9940827" cy="2364677"/>
          </a:xfrm>
          <a:custGeom>
            <a:avLst/>
            <a:gdLst/>
            <a:ahLst/>
            <a:cxnLst/>
            <a:rect l="l" t="t" r="r" b="b"/>
            <a:pathLst>
              <a:path w="9940827" h="2364677">
                <a:moveTo>
                  <a:pt x="0" y="0"/>
                </a:moveTo>
                <a:lnTo>
                  <a:pt x="9940827" y="0"/>
                </a:lnTo>
                <a:lnTo>
                  <a:pt x="9940827" y="2364677"/>
                </a:lnTo>
                <a:lnTo>
                  <a:pt x="0" y="2364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2612" y="3074737"/>
            <a:ext cx="16756688" cy="1332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 What is the highest and lowest lead time for reservations?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675680">
            <a:off x="7879100" y="4285799"/>
            <a:ext cx="2027455" cy="1142747"/>
          </a:xfrm>
          <a:custGeom>
            <a:avLst/>
            <a:gdLst/>
            <a:ahLst/>
            <a:cxnLst/>
            <a:rect l="l" t="t" r="r" b="b"/>
            <a:pathLst>
              <a:path w="2027455" h="1142747">
                <a:moveTo>
                  <a:pt x="0" y="0"/>
                </a:moveTo>
                <a:lnTo>
                  <a:pt x="2027455" y="0"/>
                </a:lnTo>
                <a:lnTo>
                  <a:pt x="2027455" y="1142747"/>
                </a:lnTo>
                <a:lnTo>
                  <a:pt x="0" y="114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31897" y="769888"/>
            <a:ext cx="1824205" cy="1829849"/>
          </a:xfrm>
          <a:custGeom>
            <a:avLst/>
            <a:gdLst/>
            <a:ahLst/>
            <a:cxnLst/>
            <a:rect l="l" t="t" r="r" b="b"/>
            <a:pathLst>
              <a:path w="1824205" h="1829849">
                <a:moveTo>
                  <a:pt x="0" y="0"/>
                </a:moveTo>
                <a:lnTo>
                  <a:pt x="1824206" y="0"/>
                </a:lnTo>
                <a:lnTo>
                  <a:pt x="1824206" y="1829849"/>
                </a:lnTo>
                <a:lnTo>
                  <a:pt x="0" y="1829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34950" y="5444588"/>
            <a:ext cx="8024350" cy="3179209"/>
          </a:xfrm>
          <a:custGeom>
            <a:avLst/>
            <a:gdLst/>
            <a:ahLst/>
            <a:cxnLst/>
            <a:rect l="l" t="t" r="r" b="b"/>
            <a:pathLst>
              <a:path w="8024350" h="3179209">
                <a:moveTo>
                  <a:pt x="0" y="0"/>
                </a:moveTo>
                <a:lnTo>
                  <a:pt x="8024350" y="0"/>
                </a:lnTo>
                <a:lnTo>
                  <a:pt x="8024350" y="3179209"/>
                </a:lnTo>
                <a:lnTo>
                  <a:pt x="0" y="317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5640" y="5287422"/>
            <a:ext cx="7786258" cy="3493541"/>
          </a:xfrm>
          <a:custGeom>
            <a:avLst/>
            <a:gdLst/>
            <a:ahLst/>
            <a:cxnLst/>
            <a:rect l="l" t="t" r="r" b="b"/>
            <a:pathLst>
              <a:path w="7786258" h="3493541">
                <a:moveTo>
                  <a:pt x="0" y="0"/>
                </a:moveTo>
                <a:lnTo>
                  <a:pt x="7786257" y="0"/>
                </a:lnTo>
                <a:lnTo>
                  <a:pt x="7786257" y="3493541"/>
                </a:lnTo>
                <a:lnTo>
                  <a:pt x="0" y="349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28337"/>
            <a:ext cx="16230600" cy="20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How many reservations fall on a weekend (no_of_weekend_nights &gt; 0)?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407227">
            <a:off x="11368087" y="5343077"/>
            <a:ext cx="1940864" cy="1093942"/>
          </a:xfrm>
          <a:custGeom>
            <a:avLst/>
            <a:gdLst/>
            <a:ahLst/>
            <a:cxnLst/>
            <a:rect l="l" t="t" r="r" b="b"/>
            <a:pathLst>
              <a:path w="1940864" h="1093942">
                <a:moveTo>
                  <a:pt x="0" y="0"/>
                </a:moveTo>
                <a:lnTo>
                  <a:pt x="1940865" y="0"/>
                </a:lnTo>
                <a:lnTo>
                  <a:pt x="1940865" y="1093941"/>
                </a:lnTo>
                <a:lnTo>
                  <a:pt x="0" y="1093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26770" y="252205"/>
            <a:ext cx="2108372" cy="2117683"/>
          </a:xfrm>
          <a:custGeom>
            <a:avLst/>
            <a:gdLst/>
            <a:ahLst/>
            <a:cxnLst/>
            <a:rect l="l" t="t" r="r" b="b"/>
            <a:pathLst>
              <a:path w="2108372" h="2117683">
                <a:moveTo>
                  <a:pt x="0" y="0"/>
                </a:moveTo>
                <a:lnTo>
                  <a:pt x="2108372" y="0"/>
                </a:lnTo>
                <a:lnTo>
                  <a:pt x="2108372" y="2117682"/>
                </a:lnTo>
                <a:lnTo>
                  <a:pt x="0" y="211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7001555"/>
            <a:ext cx="8009964" cy="1739005"/>
          </a:xfrm>
          <a:custGeom>
            <a:avLst/>
            <a:gdLst/>
            <a:ahLst/>
            <a:cxnLst/>
            <a:rect l="l" t="t" r="r" b="b"/>
            <a:pathLst>
              <a:path w="8009964" h="1739005">
                <a:moveTo>
                  <a:pt x="0" y="0"/>
                </a:moveTo>
                <a:lnTo>
                  <a:pt x="8009964" y="0"/>
                </a:lnTo>
                <a:lnTo>
                  <a:pt x="8009964" y="1739005"/>
                </a:lnTo>
                <a:lnTo>
                  <a:pt x="0" y="173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26770" y="260127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60"/>
                </a:lnTo>
                <a:lnTo>
                  <a:pt x="0" y="210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05224" y="4615918"/>
            <a:ext cx="10227390" cy="1918912"/>
          </a:xfrm>
          <a:custGeom>
            <a:avLst/>
            <a:gdLst/>
            <a:ahLst/>
            <a:cxnLst/>
            <a:rect l="l" t="t" r="r" b="b"/>
            <a:pathLst>
              <a:path w="10227390" h="1918912">
                <a:moveTo>
                  <a:pt x="0" y="0"/>
                </a:moveTo>
                <a:lnTo>
                  <a:pt x="10227390" y="0"/>
                </a:lnTo>
                <a:lnTo>
                  <a:pt x="10227390" y="1918912"/>
                </a:lnTo>
                <a:lnTo>
                  <a:pt x="0" y="1918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02612" y="2622185"/>
            <a:ext cx="16756688" cy="198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How many reservations have a booking status of "Confirmed"?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517826">
            <a:off x="10522859" y="5448779"/>
            <a:ext cx="2027455" cy="1142747"/>
          </a:xfrm>
          <a:custGeom>
            <a:avLst/>
            <a:gdLst/>
            <a:ahLst/>
            <a:cxnLst/>
            <a:rect l="l" t="t" r="r" b="b"/>
            <a:pathLst>
              <a:path w="2027455" h="1142747">
                <a:moveTo>
                  <a:pt x="0" y="0"/>
                </a:moveTo>
                <a:lnTo>
                  <a:pt x="2027456" y="0"/>
                </a:lnTo>
                <a:lnTo>
                  <a:pt x="2027456" y="1142748"/>
                </a:lnTo>
                <a:lnTo>
                  <a:pt x="0" y="114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8641" y="223278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59"/>
                </a:lnTo>
                <a:lnTo>
                  <a:pt x="0" y="210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56787" y="6984811"/>
            <a:ext cx="8402513" cy="1851521"/>
          </a:xfrm>
          <a:custGeom>
            <a:avLst/>
            <a:gdLst/>
            <a:ahLst/>
            <a:cxnLst/>
            <a:rect l="l" t="t" r="r" b="b"/>
            <a:pathLst>
              <a:path w="8402513" h="1851521">
                <a:moveTo>
                  <a:pt x="0" y="0"/>
                </a:moveTo>
                <a:lnTo>
                  <a:pt x="8402513" y="0"/>
                </a:lnTo>
                <a:lnTo>
                  <a:pt x="8402513" y="1851521"/>
                </a:lnTo>
                <a:lnTo>
                  <a:pt x="0" y="1851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2612" y="4525240"/>
            <a:ext cx="10018418" cy="2088096"/>
          </a:xfrm>
          <a:custGeom>
            <a:avLst/>
            <a:gdLst/>
            <a:ahLst/>
            <a:cxnLst/>
            <a:rect l="l" t="t" r="r" b="b"/>
            <a:pathLst>
              <a:path w="10018418" h="2088096">
                <a:moveTo>
                  <a:pt x="0" y="0"/>
                </a:moveTo>
                <a:lnTo>
                  <a:pt x="10018418" y="0"/>
                </a:lnTo>
                <a:lnTo>
                  <a:pt x="10018418" y="2088096"/>
                </a:lnTo>
                <a:lnTo>
                  <a:pt x="0" y="2088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28337"/>
            <a:ext cx="16230600" cy="20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What is the total number of adults and children across all reservations?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47221" y="427892"/>
            <a:ext cx="3691213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87">
                <a:solidFill>
                  <a:srgbClr val="000000"/>
                </a:solidFill>
                <a:latin typeface="Glacial Indifference Bold"/>
              </a:rPr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4346029">
            <a:off x="9883804" y="5384883"/>
            <a:ext cx="2092582" cy="1179456"/>
          </a:xfrm>
          <a:custGeom>
            <a:avLst/>
            <a:gdLst/>
            <a:ahLst/>
            <a:cxnLst/>
            <a:rect l="l" t="t" r="r" b="b"/>
            <a:pathLst>
              <a:path w="2092582" h="1179456">
                <a:moveTo>
                  <a:pt x="0" y="0"/>
                </a:moveTo>
                <a:lnTo>
                  <a:pt x="2092583" y="0"/>
                </a:lnTo>
                <a:lnTo>
                  <a:pt x="2092583" y="1179455"/>
                </a:lnTo>
                <a:lnTo>
                  <a:pt x="0" y="117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26770" y="426700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60"/>
                </a:lnTo>
                <a:lnTo>
                  <a:pt x="0" y="210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29636" y="7173005"/>
            <a:ext cx="6664587" cy="1839992"/>
          </a:xfrm>
          <a:custGeom>
            <a:avLst/>
            <a:gdLst/>
            <a:ahLst/>
            <a:cxnLst/>
            <a:rect l="l" t="t" r="r" b="b"/>
            <a:pathLst>
              <a:path w="6664587" h="1839992">
                <a:moveTo>
                  <a:pt x="0" y="0"/>
                </a:moveTo>
                <a:lnTo>
                  <a:pt x="6664587" y="0"/>
                </a:lnTo>
                <a:lnTo>
                  <a:pt x="6664587" y="1839992"/>
                </a:lnTo>
                <a:lnTo>
                  <a:pt x="0" y="1839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27209" y="4041201"/>
            <a:ext cx="7602427" cy="2788934"/>
          </a:xfrm>
          <a:custGeom>
            <a:avLst/>
            <a:gdLst/>
            <a:ahLst/>
            <a:cxnLst/>
            <a:rect l="l" t="t" r="r" b="b"/>
            <a:pathLst>
              <a:path w="7602427" h="2788934">
                <a:moveTo>
                  <a:pt x="0" y="0"/>
                </a:moveTo>
                <a:lnTo>
                  <a:pt x="7602427" y="0"/>
                </a:lnTo>
                <a:lnTo>
                  <a:pt x="7602427" y="2788934"/>
                </a:lnTo>
                <a:lnTo>
                  <a:pt x="0" y="2788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2612" y="2622185"/>
            <a:ext cx="16756688" cy="198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What is the average number of weekend nights for reservations involving children?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26770" y="702118"/>
            <a:ext cx="210837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80">
                <a:solidFill>
                  <a:srgbClr val="000000"/>
                </a:solidFill>
                <a:latin typeface="Glacial Indifference"/>
              </a:rPr>
              <a:t>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31195">
            <a:off x="10483142" y="5448779"/>
            <a:ext cx="2027455" cy="1142747"/>
          </a:xfrm>
          <a:custGeom>
            <a:avLst/>
            <a:gdLst/>
            <a:ahLst/>
            <a:cxnLst/>
            <a:rect l="l" t="t" r="r" b="b"/>
            <a:pathLst>
              <a:path w="2027455" h="1142747">
                <a:moveTo>
                  <a:pt x="0" y="0"/>
                </a:moveTo>
                <a:lnTo>
                  <a:pt x="2027456" y="0"/>
                </a:lnTo>
                <a:lnTo>
                  <a:pt x="2027456" y="1142748"/>
                </a:lnTo>
                <a:lnTo>
                  <a:pt x="0" y="114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8641" y="223278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59"/>
                </a:lnTo>
                <a:lnTo>
                  <a:pt x="0" y="210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52144" y="3574094"/>
            <a:ext cx="4059135" cy="5400904"/>
          </a:xfrm>
          <a:custGeom>
            <a:avLst/>
            <a:gdLst/>
            <a:ahLst/>
            <a:cxnLst/>
            <a:rect l="l" t="t" r="r" b="b"/>
            <a:pathLst>
              <a:path w="4059135" h="5400904">
                <a:moveTo>
                  <a:pt x="0" y="0"/>
                </a:moveTo>
                <a:lnTo>
                  <a:pt x="4059134" y="0"/>
                </a:lnTo>
                <a:lnTo>
                  <a:pt x="4059134" y="5400904"/>
                </a:lnTo>
                <a:lnTo>
                  <a:pt x="0" y="5400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0168" y="4315223"/>
            <a:ext cx="10618266" cy="3409859"/>
          </a:xfrm>
          <a:custGeom>
            <a:avLst/>
            <a:gdLst/>
            <a:ahLst/>
            <a:cxnLst/>
            <a:rect l="l" t="t" r="r" b="b"/>
            <a:pathLst>
              <a:path w="10618266" h="3409859">
                <a:moveTo>
                  <a:pt x="0" y="0"/>
                </a:moveTo>
                <a:lnTo>
                  <a:pt x="10618266" y="0"/>
                </a:lnTo>
                <a:lnTo>
                  <a:pt x="10618266" y="3409859"/>
                </a:lnTo>
                <a:lnTo>
                  <a:pt x="0" y="3409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28337"/>
            <a:ext cx="16230600" cy="20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How many reservations were made in each month of the year?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47221" y="427892"/>
            <a:ext cx="3691213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87">
                <a:solidFill>
                  <a:srgbClr val="000000"/>
                </a:solidFill>
                <a:latin typeface="Glacial Indifference Bold"/>
              </a:rPr>
              <a:t>12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693454">
            <a:off x="8653414" y="4012714"/>
            <a:ext cx="2092582" cy="1179456"/>
          </a:xfrm>
          <a:custGeom>
            <a:avLst/>
            <a:gdLst/>
            <a:ahLst/>
            <a:cxnLst/>
            <a:rect l="l" t="t" r="r" b="b"/>
            <a:pathLst>
              <a:path w="2092582" h="1179456">
                <a:moveTo>
                  <a:pt x="0" y="0"/>
                </a:moveTo>
                <a:lnTo>
                  <a:pt x="2092582" y="0"/>
                </a:lnTo>
                <a:lnTo>
                  <a:pt x="2092582" y="1179456"/>
                </a:lnTo>
                <a:lnTo>
                  <a:pt x="0" y="1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26770" y="426700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60"/>
                </a:lnTo>
                <a:lnTo>
                  <a:pt x="0" y="210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49491" y="5003023"/>
            <a:ext cx="6605256" cy="3807609"/>
          </a:xfrm>
          <a:custGeom>
            <a:avLst/>
            <a:gdLst/>
            <a:ahLst/>
            <a:cxnLst/>
            <a:rect l="l" t="t" r="r" b="b"/>
            <a:pathLst>
              <a:path w="6605256" h="3807609">
                <a:moveTo>
                  <a:pt x="0" y="0"/>
                </a:moveTo>
                <a:lnTo>
                  <a:pt x="6605256" y="0"/>
                </a:lnTo>
                <a:lnTo>
                  <a:pt x="6605256" y="3807609"/>
                </a:lnTo>
                <a:lnTo>
                  <a:pt x="0" y="3807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8049" y="5143500"/>
            <a:ext cx="9197093" cy="2277785"/>
          </a:xfrm>
          <a:custGeom>
            <a:avLst/>
            <a:gdLst/>
            <a:ahLst/>
            <a:cxnLst/>
            <a:rect l="l" t="t" r="r" b="b"/>
            <a:pathLst>
              <a:path w="9197093" h="2277785">
                <a:moveTo>
                  <a:pt x="0" y="0"/>
                </a:moveTo>
                <a:lnTo>
                  <a:pt x="9197093" y="0"/>
                </a:lnTo>
                <a:lnTo>
                  <a:pt x="9197093" y="2277785"/>
                </a:lnTo>
                <a:lnTo>
                  <a:pt x="0" y="2277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2612" y="2622185"/>
            <a:ext cx="16756688" cy="198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What is the average number of nights (both weekend and weekday) spent by guests for each room type?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26770" y="702118"/>
            <a:ext cx="210837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80">
                <a:solidFill>
                  <a:srgbClr val="000000"/>
                </a:solidFill>
                <a:latin typeface="Glacial Indifference Bold"/>
              </a:rPr>
              <a:t>13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779378">
            <a:off x="7930036" y="4543942"/>
            <a:ext cx="1807971" cy="1019038"/>
          </a:xfrm>
          <a:custGeom>
            <a:avLst/>
            <a:gdLst/>
            <a:ahLst/>
            <a:cxnLst/>
            <a:rect l="l" t="t" r="r" b="b"/>
            <a:pathLst>
              <a:path w="1807971" h="1019038">
                <a:moveTo>
                  <a:pt x="0" y="0"/>
                </a:moveTo>
                <a:lnTo>
                  <a:pt x="1807971" y="0"/>
                </a:lnTo>
                <a:lnTo>
                  <a:pt x="1807971" y="1019038"/>
                </a:lnTo>
                <a:lnTo>
                  <a:pt x="0" y="101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38641" y="223278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59"/>
                </a:lnTo>
                <a:lnTo>
                  <a:pt x="0" y="210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5372602"/>
            <a:ext cx="8580894" cy="3559278"/>
          </a:xfrm>
          <a:custGeom>
            <a:avLst/>
            <a:gdLst/>
            <a:ahLst/>
            <a:cxnLst/>
            <a:rect l="l" t="t" r="r" b="b"/>
            <a:pathLst>
              <a:path w="8580894" h="3559278">
                <a:moveTo>
                  <a:pt x="0" y="0"/>
                </a:moveTo>
                <a:lnTo>
                  <a:pt x="8580894" y="0"/>
                </a:lnTo>
                <a:lnTo>
                  <a:pt x="8580894" y="3559278"/>
                </a:lnTo>
                <a:lnTo>
                  <a:pt x="0" y="355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05224" y="5372602"/>
            <a:ext cx="7324158" cy="3581495"/>
          </a:xfrm>
          <a:custGeom>
            <a:avLst/>
            <a:gdLst/>
            <a:ahLst/>
            <a:cxnLst/>
            <a:rect l="l" t="t" r="r" b="b"/>
            <a:pathLst>
              <a:path w="7324158" h="3581495">
                <a:moveTo>
                  <a:pt x="0" y="0"/>
                </a:moveTo>
                <a:lnTo>
                  <a:pt x="7324158" y="0"/>
                </a:lnTo>
                <a:lnTo>
                  <a:pt x="7324158" y="3581496"/>
                </a:lnTo>
                <a:lnTo>
                  <a:pt x="0" y="3581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14483" y="2399712"/>
            <a:ext cx="16756688" cy="269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For reservations involving children, what is the most common room type, and what is the average price for that room type?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47221" y="427892"/>
            <a:ext cx="3691213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spc="87">
                <a:solidFill>
                  <a:srgbClr val="000000"/>
                </a:solidFill>
                <a:latin typeface="Glacial Indifference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28800" y="1028700"/>
            <a:ext cx="12038256" cy="3480150"/>
          </a:xfrm>
          <a:custGeom>
            <a:avLst/>
            <a:gdLst/>
            <a:ahLst/>
            <a:cxnLst/>
            <a:rect l="l" t="t" r="r" b="b"/>
            <a:pathLst>
              <a:path w="12038256" h="3480150">
                <a:moveTo>
                  <a:pt x="0" y="0"/>
                </a:moveTo>
                <a:lnTo>
                  <a:pt x="12038256" y="0"/>
                </a:lnTo>
                <a:lnTo>
                  <a:pt x="12038256" y="3480150"/>
                </a:lnTo>
                <a:lnTo>
                  <a:pt x="0" y="348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981356" y="3507138"/>
            <a:ext cx="713098" cy="704850"/>
            <a:chOff x="0" y="0"/>
            <a:chExt cx="187812" cy="1856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812" cy="185639"/>
            </a:xfrm>
            <a:custGeom>
              <a:avLst/>
              <a:gdLst/>
              <a:ahLst/>
              <a:cxnLst/>
              <a:rect l="l" t="t" r="r" b="b"/>
              <a:pathLst>
                <a:path w="187812" h="185639">
                  <a:moveTo>
                    <a:pt x="0" y="0"/>
                  </a:moveTo>
                  <a:lnTo>
                    <a:pt x="187812" y="0"/>
                  </a:lnTo>
                  <a:lnTo>
                    <a:pt x="187812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7812" cy="22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08754" y="3507138"/>
            <a:ext cx="713098" cy="704850"/>
            <a:chOff x="0" y="0"/>
            <a:chExt cx="187812" cy="1856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812" cy="185639"/>
            </a:xfrm>
            <a:custGeom>
              <a:avLst/>
              <a:gdLst/>
              <a:ahLst/>
              <a:cxnLst/>
              <a:rect l="l" t="t" r="r" b="b"/>
              <a:pathLst>
                <a:path w="187812" h="185639">
                  <a:moveTo>
                    <a:pt x="0" y="0"/>
                  </a:moveTo>
                  <a:lnTo>
                    <a:pt x="187812" y="0"/>
                  </a:lnTo>
                  <a:lnTo>
                    <a:pt x="187812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7812" cy="22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36152" y="3507138"/>
            <a:ext cx="713098" cy="704850"/>
            <a:chOff x="0" y="0"/>
            <a:chExt cx="187812" cy="1856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812" cy="185639"/>
            </a:xfrm>
            <a:custGeom>
              <a:avLst/>
              <a:gdLst/>
              <a:ahLst/>
              <a:cxnLst/>
              <a:rect l="l" t="t" r="r" b="b"/>
              <a:pathLst>
                <a:path w="187812" h="185639">
                  <a:moveTo>
                    <a:pt x="0" y="0"/>
                  </a:moveTo>
                  <a:lnTo>
                    <a:pt x="187812" y="0"/>
                  </a:lnTo>
                  <a:lnTo>
                    <a:pt x="187812" y="185639"/>
                  </a:lnTo>
                  <a:lnTo>
                    <a:pt x="0" y="185639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7812" cy="22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801792"/>
            <a:ext cx="16108814" cy="295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047" lvl="1" indent="-430023" algn="just">
              <a:lnSpc>
                <a:spcPts val="4660"/>
              </a:lnSpc>
              <a:buFont typeface="Arial"/>
              <a:buChar char="•"/>
            </a:pPr>
            <a:r>
              <a:rPr lang="en-US" sz="3983">
                <a:solidFill>
                  <a:srgbClr val="000000"/>
                </a:solidFill>
                <a:latin typeface="Proxima Nova Bold"/>
              </a:rPr>
              <a:t>Project Objective: </a:t>
            </a:r>
            <a:r>
              <a:rPr lang="en-US" sz="3983">
                <a:solidFill>
                  <a:srgbClr val="000000"/>
                </a:solidFill>
                <a:latin typeface="Proxima Nova"/>
              </a:rPr>
              <a:t>Analyzing hotel reservations csv file using SQL</a:t>
            </a:r>
          </a:p>
          <a:p>
            <a:pPr marL="860047" lvl="1" indent="-430023" algn="l">
              <a:lnSpc>
                <a:spcPts val="4660"/>
              </a:lnSpc>
              <a:buFont typeface="Arial"/>
              <a:buChar char="•"/>
            </a:pPr>
            <a:r>
              <a:rPr lang="en-US" sz="3983">
                <a:solidFill>
                  <a:srgbClr val="000000"/>
                </a:solidFill>
                <a:latin typeface="Proxima Nova Bold"/>
              </a:rPr>
              <a:t>Importance</a:t>
            </a:r>
            <a:r>
              <a:rPr lang="en-US" sz="3983">
                <a:solidFill>
                  <a:srgbClr val="000000"/>
                </a:solidFill>
                <a:latin typeface="Proxima Nova"/>
              </a:rPr>
              <a:t> </a:t>
            </a:r>
            <a:r>
              <a:rPr lang="en-US" sz="3983">
                <a:solidFill>
                  <a:srgbClr val="000000"/>
                </a:solidFill>
                <a:latin typeface="Proxima Nova Bold"/>
              </a:rPr>
              <a:t>of project : </a:t>
            </a:r>
            <a:r>
              <a:rPr lang="en-US" sz="3983">
                <a:solidFill>
                  <a:srgbClr val="000000"/>
                </a:solidFill>
                <a:latin typeface="Proxima Nova"/>
              </a:rPr>
              <a:t>Applying analytical skills in practical application</a:t>
            </a:r>
          </a:p>
          <a:p>
            <a:pPr marL="860047" lvl="1" indent="-430023" algn="l">
              <a:lnSpc>
                <a:spcPts val="4660"/>
              </a:lnSpc>
              <a:buFont typeface="Arial"/>
              <a:buChar char="•"/>
            </a:pPr>
            <a:r>
              <a:rPr lang="en-US" sz="3983">
                <a:solidFill>
                  <a:srgbClr val="000000"/>
                </a:solidFill>
                <a:latin typeface="Proxima Nova Bold"/>
              </a:rPr>
              <a:t>Dataset : </a:t>
            </a:r>
            <a:r>
              <a:rPr lang="en-US" sz="3983">
                <a:solidFill>
                  <a:srgbClr val="000000"/>
                </a:solidFill>
                <a:latin typeface="Proxima Nova"/>
              </a:rPr>
              <a:t>Hotel reservations details in key columns and their significance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59267" y="2320199"/>
            <a:ext cx="7353543" cy="152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</a:pPr>
            <a:r>
              <a:rPr lang="en-US" sz="8861">
                <a:solidFill>
                  <a:srgbClr val="F6F6E9"/>
                </a:solidFill>
                <a:latin typeface="Bebas Neue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3243067">
            <a:off x="8926313" y="5284108"/>
            <a:ext cx="2092582" cy="1179456"/>
          </a:xfrm>
          <a:custGeom>
            <a:avLst/>
            <a:gdLst/>
            <a:ahLst/>
            <a:cxnLst/>
            <a:rect l="l" t="t" r="r" b="b"/>
            <a:pathLst>
              <a:path w="2092582" h="1179456">
                <a:moveTo>
                  <a:pt x="0" y="0"/>
                </a:moveTo>
                <a:lnTo>
                  <a:pt x="2092582" y="0"/>
                </a:lnTo>
                <a:lnTo>
                  <a:pt x="2092582" y="1179456"/>
                </a:lnTo>
                <a:lnTo>
                  <a:pt x="0" y="117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26770" y="426700"/>
            <a:ext cx="2108372" cy="2109760"/>
          </a:xfrm>
          <a:custGeom>
            <a:avLst/>
            <a:gdLst/>
            <a:ahLst/>
            <a:cxnLst/>
            <a:rect l="l" t="t" r="r" b="b"/>
            <a:pathLst>
              <a:path w="2108372" h="2109760">
                <a:moveTo>
                  <a:pt x="0" y="0"/>
                </a:moveTo>
                <a:lnTo>
                  <a:pt x="2108372" y="0"/>
                </a:lnTo>
                <a:lnTo>
                  <a:pt x="2108372" y="2109760"/>
                </a:lnTo>
                <a:lnTo>
                  <a:pt x="0" y="210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24481" y="4062177"/>
            <a:ext cx="8556475" cy="3623319"/>
          </a:xfrm>
          <a:custGeom>
            <a:avLst/>
            <a:gdLst/>
            <a:ahLst/>
            <a:cxnLst/>
            <a:rect l="l" t="t" r="r" b="b"/>
            <a:pathLst>
              <a:path w="8556475" h="3623319">
                <a:moveTo>
                  <a:pt x="0" y="0"/>
                </a:moveTo>
                <a:lnTo>
                  <a:pt x="8556475" y="0"/>
                </a:lnTo>
                <a:lnTo>
                  <a:pt x="8556475" y="3623318"/>
                </a:lnTo>
                <a:lnTo>
                  <a:pt x="0" y="3623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6918710"/>
            <a:ext cx="8822582" cy="1314002"/>
          </a:xfrm>
          <a:custGeom>
            <a:avLst/>
            <a:gdLst/>
            <a:ahLst/>
            <a:cxnLst/>
            <a:rect l="l" t="t" r="r" b="b"/>
            <a:pathLst>
              <a:path w="8822582" h="1314002">
                <a:moveTo>
                  <a:pt x="0" y="0"/>
                </a:moveTo>
                <a:lnTo>
                  <a:pt x="8822582" y="0"/>
                </a:lnTo>
                <a:lnTo>
                  <a:pt x="8822582" y="1314001"/>
                </a:lnTo>
                <a:lnTo>
                  <a:pt x="0" y="131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2612" y="2622185"/>
            <a:ext cx="16756688" cy="196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Find the market segment type that generates the highest average price per room.</a:t>
            </a:r>
          </a:p>
          <a:p>
            <a:pPr algn="ctr">
              <a:lnSpc>
                <a:spcPts val="5145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826770" y="702118"/>
            <a:ext cx="210837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80">
                <a:solidFill>
                  <a:srgbClr val="000000"/>
                </a:solidFill>
                <a:latin typeface="Glacial Indifference Bold"/>
              </a:rPr>
              <a:t>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9234" y="2752384"/>
            <a:ext cx="19026468" cy="6994417"/>
            <a:chOff x="0" y="0"/>
            <a:chExt cx="5011086" cy="1842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1086" cy="1842151"/>
            </a:xfrm>
            <a:custGeom>
              <a:avLst/>
              <a:gdLst/>
              <a:ahLst/>
              <a:cxnLst/>
              <a:rect l="l" t="t" r="r" b="b"/>
              <a:pathLst>
                <a:path w="5011086" h="1842151">
                  <a:moveTo>
                    <a:pt x="0" y="0"/>
                  </a:moveTo>
                  <a:lnTo>
                    <a:pt x="5011086" y="0"/>
                  </a:lnTo>
                  <a:lnTo>
                    <a:pt x="5011086" y="1842151"/>
                  </a:lnTo>
                  <a:lnTo>
                    <a:pt x="0" y="1842151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11086" cy="1880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86991" y="186856"/>
            <a:ext cx="9514018" cy="217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38"/>
              </a:lnSpc>
            </a:pPr>
            <a:r>
              <a:rPr lang="en-US" sz="12599">
                <a:solidFill>
                  <a:srgbClr val="FFC73B"/>
                </a:solidFill>
                <a:latin typeface="Bebas Neue Bold"/>
              </a:rPr>
              <a:t>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852816"/>
            <a:ext cx="18288000" cy="229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2719" lvl="1" indent="-471360" algn="l">
              <a:lnSpc>
                <a:spcPts val="6113"/>
              </a:lnSpc>
              <a:buFont typeface="Arial"/>
              <a:buChar char="•"/>
            </a:pPr>
            <a:r>
              <a:rPr lang="en-US" sz="4366" spc="43">
                <a:solidFill>
                  <a:srgbClr val="000000"/>
                </a:solidFill>
                <a:latin typeface="Glacial Indifference"/>
              </a:rPr>
              <a:t>Strategic Decision-Making:  By analyzing reservation patterns, hotels can adjust room rates dynamically.The analysis can guide marketing efforts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048250"/>
            <a:ext cx="18657234" cy="152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4168" lvl="1" indent="-472084" algn="l">
              <a:lnSpc>
                <a:spcPts val="6122"/>
              </a:lnSpc>
              <a:buFont typeface="Arial"/>
              <a:buChar char="•"/>
            </a:pPr>
            <a:r>
              <a:rPr lang="en-US" sz="4373" spc="43">
                <a:solidFill>
                  <a:srgbClr val="000000"/>
                </a:solidFill>
                <a:latin typeface="Glacial Indifference"/>
              </a:rPr>
              <a:t>Enhanced Guest Experience: Knowing the most popular meal plan allows hotels to personalize guest experiences.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680246"/>
            <a:ext cx="17830978" cy="307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3484" lvl="1" indent="-471742" algn="l">
              <a:lnSpc>
                <a:spcPts val="6118"/>
              </a:lnSpc>
              <a:buFont typeface="Arial"/>
              <a:buChar char="•"/>
            </a:pPr>
            <a:r>
              <a:rPr lang="en-US" sz="4370" spc="43">
                <a:solidFill>
                  <a:srgbClr val="000000"/>
                </a:solidFill>
                <a:latin typeface="Glacial Indifference"/>
              </a:rPr>
              <a:t>Revenue Optimization: Hotels can create attractive family packages or discounts for families with children. Additionally, they can optimize room configurations (e.g., adjoining rooms) to accommodate families.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62888"/>
            <a:chOff x="0" y="0"/>
            <a:chExt cx="7634831" cy="86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34831" cy="861210"/>
            </a:xfrm>
            <a:custGeom>
              <a:avLst/>
              <a:gdLst/>
              <a:ahLst/>
              <a:cxnLst/>
              <a:rect l="l" t="t" r="r" b="b"/>
              <a:pathLst>
                <a:path w="7634831" h="861210">
                  <a:moveTo>
                    <a:pt x="0" y="0"/>
                  </a:moveTo>
                  <a:lnTo>
                    <a:pt x="7634831" y="0"/>
                  </a:lnTo>
                  <a:lnTo>
                    <a:pt x="7634831" y="861210"/>
                  </a:lnTo>
                  <a:lnTo>
                    <a:pt x="0" y="8612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34831" cy="899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977987" y="514033"/>
            <a:ext cx="37334387" cy="10657271"/>
          </a:xfrm>
          <a:custGeom>
            <a:avLst/>
            <a:gdLst/>
            <a:ahLst/>
            <a:cxnLst/>
            <a:rect l="l" t="t" r="r" b="b"/>
            <a:pathLst>
              <a:path w="37334387" h="10657271">
                <a:moveTo>
                  <a:pt x="0" y="0"/>
                </a:moveTo>
                <a:lnTo>
                  <a:pt x="37334388" y="0"/>
                </a:lnTo>
                <a:lnTo>
                  <a:pt x="37334388" y="10657270"/>
                </a:lnTo>
                <a:lnTo>
                  <a:pt x="0" y="10657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84821" y="8617044"/>
            <a:ext cx="2074479" cy="1669956"/>
          </a:xfrm>
          <a:custGeom>
            <a:avLst/>
            <a:gdLst/>
            <a:ahLst/>
            <a:cxnLst/>
            <a:rect l="l" t="t" r="r" b="b"/>
            <a:pathLst>
              <a:path w="2074479" h="1669956">
                <a:moveTo>
                  <a:pt x="0" y="0"/>
                </a:moveTo>
                <a:lnTo>
                  <a:pt x="2074479" y="0"/>
                </a:lnTo>
                <a:lnTo>
                  <a:pt x="2074479" y="1669956"/>
                </a:lnTo>
                <a:lnTo>
                  <a:pt x="0" y="166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47996" y="857250"/>
            <a:ext cx="4192008" cy="157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ebas Neue Bold"/>
              </a:rPr>
              <a:t>Resources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23410" y="342583"/>
            <a:ext cx="5813028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spc="89">
                <a:solidFill>
                  <a:srgbClr val="FFC73B"/>
                </a:solidFill>
                <a:latin typeface="Glacial Indifference 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298064"/>
            <a:ext cx="17876494" cy="60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7"/>
              </a:lnSpc>
              <a:spcBef>
                <a:spcPct val="0"/>
              </a:spcBef>
            </a:pPr>
            <a:r>
              <a:rPr lang="en-US" sz="6919" spc="69">
                <a:solidFill>
                  <a:srgbClr val="000000"/>
                </a:solidFill>
                <a:latin typeface="Glacial Indifference"/>
              </a:rPr>
              <a:t>In summary, this analysis empowers hotels to make informed decisions, enhance guest satisfaction, and maximize revenue. By leveraging these insights, hotels can create a more efficient and guest-centric operation.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3443" y="-807542"/>
            <a:ext cx="19372475" cy="11094542"/>
          </a:xfrm>
          <a:custGeom>
            <a:avLst/>
            <a:gdLst/>
            <a:ahLst/>
            <a:cxnLst/>
            <a:rect l="l" t="t" r="r" b="b"/>
            <a:pathLst>
              <a:path w="19372475" h="11094542">
                <a:moveTo>
                  <a:pt x="0" y="0"/>
                </a:moveTo>
                <a:lnTo>
                  <a:pt x="19372475" y="0"/>
                </a:lnTo>
                <a:lnTo>
                  <a:pt x="19372475" y="11094542"/>
                </a:lnTo>
                <a:lnTo>
                  <a:pt x="0" y="1109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0" t="-1735" b="-769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32929" y="3007087"/>
            <a:ext cx="12222142" cy="3488866"/>
          </a:xfrm>
          <a:custGeom>
            <a:avLst/>
            <a:gdLst/>
            <a:ahLst/>
            <a:cxnLst/>
            <a:rect l="l" t="t" r="r" b="b"/>
            <a:pathLst>
              <a:path w="12222142" h="3488866">
                <a:moveTo>
                  <a:pt x="0" y="0"/>
                </a:moveTo>
                <a:lnTo>
                  <a:pt x="12222142" y="0"/>
                </a:lnTo>
                <a:lnTo>
                  <a:pt x="12222142" y="3488866"/>
                </a:lnTo>
                <a:lnTo>
                  <a:pt x="0" y="3488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2235" y="3962533"/>
            <a:ext cx="13583530" cy="159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299" spc="92">
                <a:solidFill>
                  <a:srgbClr val="000000"/>
                </a:solidFill>
                <a:latin typeface="Glacial Indifference Bold"/>
              </a:rPr>
              <a:t>THANKS!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710" y="-176088"/>
            <a:ext cx="18564710" cy="1825567"/>
            <a:chOff x="0" y="0"/>
            <a:chExt cx="4889471" cy="480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471" cy="480808"/>
            </a:xfrm>
            <a:custGeom>
              <a:avLst/>
              <a:gdLst/>
              <a:ahLst/>
              <a:cxnLst/>
              <a:rect l="l" t="t" r="r" b="b"/>
              <a:pathLst>
                <a:path w="4889471" h="480808">
                  <a:moveTo>
                    <a:pt x="0" y="0"/>
                  </a:moveTo>
                  <a:lnTo>
                    <a:pt x="4889471" y="0"/>
                  </a:lnTo>
                  <a:lnTo>
                    <a:pt x="4889471" y="480808"/>
                  </a:lnTo>
                  <a:lnTo>
                    <a:pt x="0" y="480808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9471" cy="518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294582" y="1949027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7294582" y="3271011"/>
            <a:ext cx="1005224" cy="1075788"/>
            <a:chOff x="0" y="0"/>
            <a:chExt cx="264750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848683" y="8036459"/>
            <a:ext cx="7897021" cy="1075788"/>
            <a:chOff x="0" y="0"/>
            <a:chExt cx="2079874" cy="283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9874" cy="283335"/>
            </a:xfrm>
            <a:custGeom>
              <a:avLst/>
              <a:gdLst/>
              <a:ahLst/>
              <a:cxnLst/>
              <a:rect l="l" t="t" r="r" b="b"/>
              <a:pathLst>
                <a:path w="2079874" h="283335">
                  <a:moveTo>
                    <a:pt x="0" y="0"/>
                  </a:moveTo>
                  <a:lnTo>
                    <a:pt x="2079874" y="0"/>
                  </a:lnTo>
                  <a:lnTo>
                    <a:pt x="2079874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79874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1041158" y="1649479"/>
            <a:ext cx="17536010" cy="10873384"/>
          </a:xfrm>
          <a:custGeom>
            <a:avLst/>
            <a:gdLst/>
            <a:ahLst/>
            <a:cxnLst/>
            <a:rect l="l" t="t" r="r" b="b"/>
            <a:pathLst>
              <a:path w="17536010" h="10873384">
                <a:moveTo>
                  <a:pt x="0" y="0"/>
                </a:moveTo>
                <a:lnTo>
                  <a:pt x="17536010" y="0"/>
                </a:lnTo>
                <a:lnTo>
                  <a:pt x="17536010" y="10873384"/>
                </a:lnTo>
                <a:lnTo>
                  <a:pt x="0" y="1087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640" b="-2863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84983" y="3547823"/>
            <a:ext cx="9528399" cy="6739177"/>
          </a:xfrm>
          <a:custGeom>
            <a:avLst/>
            <a:gdLst/>
            <a:ahLst/>
            <a:cxnLst/>
            <a:rect l="l" t="t" r="r" b="b"/>
            <a:pathLst>
              <a:path w="9528399" h="6739177">
                <a:moveTo>
                  <a:pt x="0" y="0"/>
                </a:moveTo>
                <a:lnTo>
                  <a:pt x="9528399" y="0"/>
                </a:lnTo>
                <a:lnTo>
                  <a:pt x="9528399" y="6739177"/>
                </a:lnTo>
                <a:lnTo>
                  <a:pt x="0" y="673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84883" y="4216213"/>
            <a:ext cx="10511567" cy="125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4256" spc="42">
                <a:solidFill>
                  <a:srgbClr val="F6F6E9"/>
                </a:solidFill>
                <a:latin typeface="Proxima Nova Bold"/>
              </a:rPr>
              <a:t>Import CSV file into database</a:t>
            </a:r>
          </a:p>
          <a:p>
            <a:pPr algn="l">
              <a:lnSpc>
                <a:spcPts val="5023"/>
              </a:lnSpc>
            </a:pPr>
            <a:endParaRPr lang="en-US" sz="4256" spc="42">
              <a:solidFill>
                <a:srgbClr val="F6F6E9"/>
              </a:solidFill>
              <a:latin typeface="Proxima Nov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033238" y="1636779"/>
            <a:ext cx="7281879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20"/>
              </a:lnSpc>
            </a:pPr>
            <a:r>
              <a:rPr lang="en-US" sz="8300" dirty="0" smtClean="0">
                <a:solidFill>
                  <a:srgbClr val="F6F6E9"/>
                </a:solidFill>
                <a:latin typeface="Bebas Neue"/>
              </a:rPr>
              <a:t>PROJECT FLOWCHART</a:t>
            </a:r>
            <a:endParaRPr lang="en-US" sz="8300" dirty="0">
              <a:solidFill>
                <a:srgbClr val="F6F6E9"/>
              </a:solidFill>
              <a:latin typeface="Bebas Ne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23817" y="6445329"/>
            <a:ext cx="7789565" cy="160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6"/>
              </a:lnSpc>
              <a:spcBef>
                <a:spcPct val="0"/>
              </a:spcBef>
            </a:pPr>
            <a:r>
              <a:rPr lang="en-US" sz="4604" spc="46">
                <a:solidFill>
                  <a:srgbClr val="FFFFFF"/>
                </a:solidFill>
                <a:latin typeface="Glacial Indifference Bold"/>
              </a:rPr>
              <a:t>Analyze the dataset</a:t>
            </a:r>
          </a:p>
          <a:p>
            <a:pPr algn="ctr">
              <a:lnSpc>
                <a:spcPts val="6446"/>
              </a:lnSpc>
              <a:spcBef>
                <a:spcPct val="0"/>
              </a:spcBef>
            </a:pPr>
            <a:endParaRPr lang="en-US" sz="4604" spc="46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40312" y="8850541"/>
            <a:ext cx="7573070" cy="72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4267" spc="42">
                <a:solidFill>
                  <a:srgbClr val="FFFFFF"/>
                </a:solidFill>
                <a:latin typeface="Glacial Indifference Bold"/>
              </a:rPr>
              <a:t>Getting insights from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8697" y="71883"/>
            <a:ext cx="11759686" cy="1913633"/>
            <a:chOff x="0" y="0"/>
            <a:chExt cx="3887117" cy="632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7117" cy="632544"/>
            </a:xfrm>
            <a:custGeom>
              <a:avLst/>
              <a:gdLst/>
              <a:ahLst/>
              <a:cxnLst/>
              <a:rect l="l" t="t" r="r" b="b"/>
              <a:pathLst>
                <a:path w="3887117" h="632544">
                  <a:moveTo>
                    <a:pt x="33576" y="0"/>
                  </a:moveTo>
                  <a:lnTo>
                    <a:pt x="3853542" y="0"/>
                  </a:lnTo>
                  <a:cubicBezTo>
                    <a:pt x="3872085" y="0"/>
                    <a:pt x="3887117" y="15032"/>
                    <a:pt x="3887117" y="33576"/>
                  </a:cubicBezTo>
                  <a:lnTo>
                    <a:pt x="3887117" y="598968"/>
                  </a:lnTo>
                  <a:cubicBezTo>
                    <a:pt x="3887117" y="617511"/>
                    <a:pt x="3872085" y="632544"/>
                    <a:pt x="3853542" y="632544"/>
                  </a:cubicBezTo>
                  <a:lnTo>
                    <a:pt x="33576" y="632544"/>
                  </a:lnTo>
                  <a:cubicBezTo>
                    <a:pt x="15032" y="632544"/>
                    <a:pt x="0" y="617511"/>
                    <a:pt x="0" y="598968"/>
                  </a:cubicBezTo>
                  <a:lnTo>
                    <a:pt x="0" y="33576"/>
                  </a:lnTo>
                  <a:cubicBezTo>
                    <a:pt x="0" y="15032"/>
                    <a:pt x="15032" y="0"/>
                    <a:pt x="3357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87117" cy="670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60321"/>
            <a:ext cx="2178043" cy="21780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6F6E9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5119" y="316172"/>
            <a:ext cx="1587805" cy="1425055"/>
          </a:xfrm>
          <a:custGeom>
            <a:avLst/>
            <a:gdLst/>
            <a:ahLst/>
            <a:cxnLst/>
            <a:rect l="l" t="t" r="r" b="b"/>
            <a:pathLst>
              <a:path w="1587805" h="1425055">
                <a:moveTo>
                  <a:pt x="0" y="0"/>
                </a:moveTo>
                <a:lnTo>
                  <a:pt x="1587805" y="0"/>
                </a:lnTo>
                <a:lnTo>
                  <a:pt x="1587805" y="1425056"/>
                </a:lnTo>
                <a:lnTo>
                  <a:pt x="0" y="142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91503" y="239807"/>
            <a:ext cx="5204144" cy="14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23"/>
              </a:lnSpc>
            </a:pPr>
            <a:r>
              <a:rPr lang="en-US" sz="8159">
                <a:solidFill>
                  <a:srgbClr val="F6F6E9"/>
                </a:solidFill>
                <a:latin typeface="Bebas Neue Bold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990" y="1955796"/>
            <a:ext cx="17309063" cy="887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The dataset includes the following columns: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Booking_ID: A unique identifier for each hotel reservation. 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no_of_adults: The number of adults in the reservation.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no_of_children: The number of children in the reservation.  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no_of_weekend_nights: The number of nights in the reservation that fall on weekends.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no_of_week_nights: The number of nights in the reservation that fall on weekdays.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type_of_meal_plan: The meal plan chosen by the guests.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room_type_reserved: The type of room reserved by the guests. 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lead_time: The number of days between booking and arrival. 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arrival_date: The date of arrival.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market_segment_type: The market segment to which the reservation belongs.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avg_price_per_room: The average price per room in the reservation.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oxima Nova"/>
              </a:rPr>
              <a:t>booking_status: The status of the booking.</a:t>
            </a:r>
          </a:p>
          <a:p>
            <a:pPr marL="604523" lvl="1" indent="-302261" algn="l">
              <a:lnSpc>
                <a:spcPts val="5068"/>
              </a:lnSpc>
              <a:buFont typeface="Arial"/>
              <a:buChar char="•"/>
            </a:pPr>
            <a:endParaRPr lang="en-US" sz="2800">
              <a:solidFill>
                <a:srgbClr val="000000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3549" y="0"/>
            <a:ext cx="11011297" cy="3143225"/>
          </a:xfrm>
          <a:custGeom>
            <a:avLst/>
            <a:gdLst/>
            <a:ahLst/>
            <a:cxnLst/>
            <a:rect l="l" t="t" r="r" b="b"/>
            <a:pathLst>
              <a:path w="11011297" h="3143225">
                <a:moveTo>
                  <a:pt x="0" y="0"/>
                </a:moveTo>
                <a:lnTo>
                  <a:pt x="11011296" y="0"/>
                </a:lnTo>
                <a:lnTo>
                  <a:pt x="11011296" y="3143225"/>
                </a:lnTo>
                <a:lnTo>
                  <a:pt x="0" y="314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70161" y="1475379"/>
            <a:ext cx="796956" cy="796956"/>
            <a:chOff x="0" y="0"/>
            <a:chExt cx="209898" cy="209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475379"/>
            <a:ext cx="796956" cy="796956"/>
            <a:chOff x="0" y="0"/>
            <a:chExt cx="209898" cy="209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475379"/>
            <a:ext cx="796956" cy="796956"/>
            <a:chOff x="0" y="0"/>
            <a:chExt cx="209898" cy="2098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90258" y="630222"/>
            <a:ext cx="796956" cy="796956"/>
            <a:chOff x="0" y="0"/>
            <a:chExt cx="209898" cy="2098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55178" y="630222"/>
            <a:ext cx="796956" cy="796956"/>
            <a:chOff x="0" y="0"/>
            <a:chExt cx="209898" cy="2098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19311" y="630222"/>
            <a:ext cx="796956" cy="796956"/>
            <a:chOff x="0" y="0"/>
            <a:chExt cx="209898" cy="2098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9898" cy="209898"/>
            </a:xfrm>
            <a:custGeom>
              <a:avLst/>
              <a:gdLst/>
              <a:ahLst/>
              <a:cxnLst/>
              <a:rect l="l" t="t" r="r" b="b"/>
              <a:pathLst>
                <a:path w="209898" h="209898">
                  <a:moveTo>
                    <a:pt x="0" y="0"/>
                  </a:moveTo>
                  <a:lnTo>
                    <a:pt x="209898" y="0"/>
                  </a:lnTo>
                  <a:lnTo>
                    <a:pt x="209898" y="209898"/>
                  </a:lnTo>
                  <a:lnTo>
                    <a:pt x="0" y="209898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9898" cy="247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27643" y="3143225"/>
            <a:ext cx="17943107" cy="6975278"/>
          </a:xfrm>
          <a:custGeom>
            <a:avLst/>
            <a:gdLst/>
            <a:ahLst/>
            <a:cxnLst/>
            <a:rect l="l" t="t" r="r" b="b"/>
            <a:pathLst>
              <a:path w="17943107" h="6975278">
                <a:moveTo>
                  <a:pt x="0" y="0"/>
                </a:moveTo>
                <a:lnTo>
                  <a:pt x="17943108" y="0"/>
                </a:lnTo>
                <a:lnTo>
                  <a:pt x="17943108" y="6975277"/>
                </a:lnTo>
                <a:lnTo>
                  <a:pt x="0" y="6975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43467" y="699440"/>
            <a:ext cx="9416871" cy="157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ebas Neue Bold"/>
              </a:rPr>
              <a:t>MySQL Workbench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91094" y="1051345"/>
            <a:ext cx="1505812" cy="1505812"/>
          </a:xfrm>
          <a:custGeom>
            <a:avLst/>
            <a:gdLst/>
            <a:ahLst/>
            <a:cxnLst/>
            <a:rect l="l" t="t" r="r" b="b"/>
            <a:pathLst>
              <a:path w="1505812" h="1505812">
                <a:moveTo>
                  <a:pt x="0" y="0"/>
                </a:moveTo>
                <a:lnTo>
                  <a:pt x="1505812" y="0"/>
                </a:lnTo>
                <a:lnTo>
                  <a:pt x="1505812" y="1505813"/>
                </a:lnTo>
                <a:lnTo>
                  <a:pt x="0" y="1505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95472" y="4911091"/>
            <a:ext cx="5357770" cy="1734007"/>
          </a:xfrm>
          <a:custGeom>
            <a:avLst/>
            <a:gdLst/>
            <a:ahLst/>
            <a:cxnLst/>
            <a:rect l="l" t="t" r="r" b="b"/>
            <a:pathLst>
              <a:path w="5357770" h="1734007">
                <a:moveTo>
                  <a:pt x="0" y="0"/>
                </a:moveTo>
                <a:lnTo>
                  <a:pt x="5357770" y="0"/>
                </a:lnTo>
                <a:lnTo>
                  <a:pt x="5357770" y="1734007"/>
                </a:lnTo>
                <a:lnTo>
                  <a:pt x="0" y="173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5224" y="4500947"/>
            <a:ext cx="6701304" cy="2791181"/>
          </a:xfrm>
          <a:custGeom>
            <a:avLst/>
            <a:gdLst/>
            <a:ahLst/>
            <a:cxnLst/>
            <a:rect l="l" t="t" r="r" b="b"/>
            <a:pathLst>
              <a:path w="6701304" h="2791181">
                <a:moveTo>
                  <a:pt x="0" y="0"/>
                </a:moveTo>
                <a:lnTo>
                  <a:pt x="6701304" y="0"/>
                </a:lnTo>
                <a:lnTo>
                  <a:pt x="6701304" y="2791181"/>
                </a:lnTo>
                <a:lnTo>
                  <a:pt x="0" y="279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99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76025" y="5051561"/>
            <a:ext cx="2578019" cy="1453065"/>
          </a:xfrm>
          <a:custGeom>
            <a:avLst/>
            <a:gdLst/>
            <a:ahLst/>
            <a:cxnLst/>
            <a:rect l="l" t="t" r="r" b="b"/>
            <a:pathLst>
              <a:path w="2578019" h="1453065">
                <a:moveTo>
                  <a:pt x="0" y="0"/>
                </a:moveTo>
                <a:lnTo>
                  <a:pt x="2578019" y="0"/>
                </a:lnTo>
                <a:lnTo>
                  <a:pt x="2578019" y="1453066"/>
                </a:lnTo>
                <a:lnTo>
                  <a:pt x="0" y="145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912812"/>
            <a:ext cx="16230600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Proxima Nova Bold"/>
              </a:rPr>
              <a:t>What is the total number of reservations in the dataset?</a:t>
            </a:r>
          </a:p>
          <a:p>
            <a:pPr algn="ctr">
              <a:lnSpc>
                <a:spcPts val="6439"/>
              </a:lnSpc>
            </a:pPr>
            <a:endParaRPr lang="en-US" sz="4599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489309" y="1028700"/>
            <a:ext cx="1528458" cy="1528458"/>
          </a:xfrm>
          <a:custGeom>
            <a:avLst/>
            <a:gdLst/>
            <a:ahLst/>
            <a:cxnLst/>
            <a:rect l="l" t="t" r="r" b="b"/>
            <a:pathLst>
              <a:path w="1528458" h="1528458">
                <a:moveTo>
                  <a:pt x="0" y="0"/>
                </a:moveTo>
                <a:lnTo>
                  <a:pt x="1528457" y="0"/>
                </a:lnTo>
                <a:lnTo>
                  <a:pt x="1528457" y="1528458"/>
                </a:lnTo>
                <a:lnTo>
                  <a:pt x="0" y="1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858694" y="7108324"/>
            <a:ext cx="7261229" cy="1397245"/>
          </a:xfrm>
          <a:custGeom>
            <a:avLst/>
            <a:gdLst/>
            <a:ahLst/>
            <a:cxnLst/>
            <a:rect l="l" t="t" r="r" b="b"/>
            <a:pathLst>
              <a:path w="7261229" h="1397245">
                <a:moveTo>
                  <a:pt x="0" y="0"/>
                </a:moveTo>
                <a:lnTo>
                  <a:pt x="7261229" y="0"/>
                </a:lnTo>
                <a:lnTo>
                  <a:pt x="7261229" y="1397246"/>
                </a:lnTo>
                <a:lnTo>
                  <a:pt x="0" y="139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4" b="-39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17309" y="3969235"/>
            <a:ext cx="9144000" cy="2434239"/>
          </a:xfrm>
          <a:custGeom>
            <a:avLst/>
            <a:gdLst/>
            <a:ahLst/>
            <a:cxnLst/>
            <a:rect l="l" t="t" r="r" b="b"/>
            <a:pathLst>
              <a:path w="9144000" h="2434239">
                <a:moveTo>
                  <a:pt x="0" y="0"/>
                </a:moveTo>
                <a:lnTo>
                  <a:pt x="9144000" y="0"/>
                </a:lnTo>
                <a:lnTo>
                  <a:pt x="9144000" y="2434239"/>
                </a:lnTo>
                <a:lnTo>
                  <a:pt x="0" y="2434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743071">
            <a:off x="12142450" y="6092722"/>
            <a:ext cx="2578019" cy="1453065"/>
          </a:xfrm>
          <a:custGeom>
            <a:avLst/>
            <a:gdLst/>
            <a:ahLst/>
            <a:cxnLst/>
            <a:rect l="l" t="t" r="r" b="b"/>
            <a:pathLst>
              <a:path w="2578019" h="1453065">
                <a:moveTo>
                  <a:pt x="0" y="0"/>
                </a:moveTo>
                <a:lnTo>
                  <a:pt x="2578019" y="0"/>
                </a:lnTo>
                <a:lnTo>
                  <a:pt x="2578019" y="1453065"/>
                </a:lnTo>
                <a:lnTo>
                  <a:pt x="0" y="1453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065212"/>
            <a:ext cx="16230600" cy="136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Which meal plan is the most popular among guests?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79771" y="1028700"/>
            <a:ext cx="1528458" cy="1528458"/>
          </a:xfrm>
          <a:custGeom>
            <a:avLst/>
            <a:gdLst/>
            <a:ahLst/>
            <a:cxnLst/>
            <a:rect l="l" t="t" r="r" b="b"/>
            <a:pathLst>
              <a:path w="1528458" h="1528458">
                <a:moveTo>
                  <a:pt x="0" y="0"/>
                </a:moveTo>
                <a:lnTo>
                  <a:pt x="1528458" y="0"/>
                </a:lnTo>
                <a:lnTo>
                  <a:pt x="1528458" y="1528458"/>
                </a:lnTo>
                <a:lnTo>
                  <a:pt x="0" y="1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97161" y="6983039"/>
            <a:ext cx="7130008" cy="1928044"/>
          </a:xfrm>
          <a:custGeom>
            <a:avLst/>
            <a:gdLst/>
            <a:ahLst/>
            <a:cxnLst/>
            <a:rect l="l" t="t" r="r" b="b"/>
            <a:pathLst>
              <a:path w="7130008" h="1928044">
                <a:moveTo>
                  <a:pt x="0" y="0"/>
                </a:moveTo>
                <a:lnTo>
                  <a:pt x="7130008" y="0"/>
                </a:lnTo>
                <a:lnTo>
                  <a:pt x="7130008" y="1928044"/>
                </a:lnTo>
                <a:lnTo>
                  <a:pt x="0" y="192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5224" y="4593079"/>
            <a:ext cx="10198700" cy="2085159"/>
          </a:xfrm>
          <a:custGeom>
            <a:avLst/>
            <a:gdLst/>
            <a:ahLst/>
            <a:cxnLst/>
            <a:rect l="l" t="t" r="r" b="b"/>
            <a:pathLst>
              <a:path w="10198700" h="2085159">
                <a:moveTo>
                  <a:pt x="0" y="0"/>
                </a:moveTo>
                <a:lnTo>
                  <a:pt x="10198700" y="0"/>
                </a:lnTo>
                <a:lnTo>
                  <a:pt x="10198700" y="2085160"/>
                </a:lnTo>
                <a:lnTo>
                  <a:pt x="0" y="2085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407227">
            <a:off x="11368087" y="5343077"/>
            <a:ext cx="1940864" cy="1093942"/>
          </a:xfrm>
          <a:custGeom>
            <a:avLst/>
            <a:gdLst/>
            <a:ahLst/>
            <a:cxnLst/>
            <a:rect l="l" t="t" r="r" b="b"/>
            <a:pathLst>
              <a:path w="1940864" h="1093942">
                <a:moveTo>
                  <a:pt x="0" y="0"/>
                </a:moveTo>
                <a:lnTo>
                  <a:pt x="1940865" y="0"/>
                </a:lnTo>
                <a:lnTo>
                  <a:pt x="1940865" y="1093941"/>
                </a:lnTo>
                <a:lnTo>
                  <a:pt x="0" y="1093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2612" y="3074737"/>
            <a:ext cx="16756688" cy="198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4900">
                <a:solidFill>
                  <a:srgbClr val="000000"/>
                </a:solidFill>
                <a:latin typeface="Proxima Nova Bold"/>
              </a:rPr>
              <a:t>What is the average price per room for reservations involving children?</a:t>
            </a:r>
          </a:p>
          <a:p>
            <a:pPr algn="ctr">
              <a:lnSpc>
                <a:spcPts val="5250"/>
              </a:lnSpc>
            </a:pPr>
            <a:endParaRPr lang="en-US" sz="49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6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11212"/>
            <a:ext cx="1005224" cy="1075788"/>
            <a:chOff x="0" y="0"/>
            <a:chExt cx="264750" cy="28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1985" y="9211212"/>
            <a:ext cx="1005224" cy="1075788"/>
            <a:chOff x="0" y="0"/>
            <a:chExt cx="264750" cy="2833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50" cy="283335"/>
            </a:xfrm>
            <a:custGeom>
              <a:avLst/>
              <a:gdLst/>
              <a:ahLst/>
              <a:cxnLst/>
              <a:rect l="l" t="t" r="r" b="b"/>
              <a:pathLst>
                <a:path w="264750" h="283335">
                  <a:moveTo>
                    <a:pt x="0" y="0"/>
                  </a:moveTo>
                  <a:lnTo>
                    <a:pt x="264750" y="0"/>
                  </a:lnTo>
                  <a:lnTo>
                    <a:pt x="264750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4750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1534" y="9211212"/>
            <a:ext cx="16025021" cy="1075788"/>
            <a:chOff x="0" y="0"/>
            <a:chExt cx="4220582" cy="2833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20582" cy="283335"/>
            </a:xfrm>
            <a:custGeom>
              <a:avLst/>
              <a:gdLst/>
              <a:ahLst/>
              <a:cxnLst/>
              <a:rect l="l" t="t" r="r" b="b"/>
              <a:pathLst>
                <a:path w="4220582" h="283335">
                  <a:moveTo>
                    <a:pt x="0" y="0"/>
                  </a:moveTo>
                  <a:lnTo>
                    <a:pt x="4220582" y="0"/>
                  </a:lnTo>
                  <a:lnTo>
                    <a:pt x="4220582" y="283335"/>
                  </a:lnTo>
                  <a:lnTo>
                    <a:pt x="0" y="283335"/>
                  </a:lnTo>
                  <a:close/>
                </a:path>
              </a:pathLst>
            </a:custGeom>
            <a:solidFill>
              <a:srgbClr val="FFC96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20582" cy="321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79771" y="1028700"/>
            <a:ext cx="1528458" cy="1528458"/>
          </a:xfrm>
          <a:custGeom>
            <a:avLst/>
            <a:gdLst/>
            <a:ahLst/>
            <a:cxnLst/>
            <a:rect l="l" t="t" r="r" b="b"/>
            <a:pathLst>
              <a:path w="1528458" h="1528458">
                <a:moveTo>
                  <a:pt x="0" y="0"/>
                </a:moveTo>
                <a:lnTo>
                  <a:pt x="1528458" y="0"/>
                </a:lnTo>
                <a:lnTo>
                  <a:pt x="1528458" y="1528458"/>
                </a:lnTo>
                <a:lnTo>
                  <a:pt x="0" y="152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2612" y="5057197"/>
            <a:ext cx="8641388" cy="2495374"/>
          </a:xfrm>
          <a:custGeom>
            <a:avLst/>
            <a:gdLst/>
            <a:ahLst/>
            <a:cxnLst/>
            <a:rect l="l" t="t" r="r" b="b"/>
            <a:pathLst>
              <a:path w="8641388" h="2495374">
                <a:moveTo>
                  <a:pt x="0" y="0"/>
                </a:moveTo>
                <a:lnTo>
                  <a:pt x="8641388" y="0"/>
                </a:lnTo>
                <a:lnTo>
                  <a:pt x="8641388" y="2495374"/>
                </a:lnTo>
                <a:lnTo>
                  <a:pt x="0" y="249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24467" y="5440183"/>
            <a:ext cx="5734833" cy="1729403"/>
          </a:xfrm>
          <a:custGeom>
            <a:avLst/>
            <a:gdLst/>
            <a:ahLst/>
            <a:cxnLst/>
            <a:rect l="l" t="t" r="r" b="b"/>
            <a:pathLst>
              <a:path w="5734833" h="1729403">
                <a:moveTo>
                  <a:pt x="0" y="0"/>
                </a:moveTo>
                <a:lnTo>
                  <a:pt x="5734833" y="0"/>
                </a:lnTo>
                <a:lnTo>
                  <a:pt x="5734833" y="1729403"/>
                </a:lnTo>
                <a:lnTo>
                  <a:pt x="0" y="1729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24678" y="5735862"/>
            <a:ext cx="2019111" cy="1138044"/>
          </a:xfrm>
          <a:custGeom>
            <a:avLst/>
            <a:gdLst/>
            <a:ahLst/>
            <a:cxnLst/>
            <a:rect l="l" t="t" r="r" b="b"/>
            <a:pathLst>
              <a:path w="2019111" h="1138044">
                <a:moveTo>
                  <a:pt x="0" y="0"/>
                </a:moveTo>
                <a:lnTo>
                  <a:pt x="2019111" y="0"/>
                </a:lnTo>
                <a:lnTo>
                  <a:pt x="2019111" y="1138045"/>
                </a:lnTo>
                <a:lnTo>
                  <a:pt x="0" y="113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828337"/>
            <a:ext cx="16230600" cy="20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5000">
                <a:solidFill>
                  <a:srgbClr val="000000"/>
                </a:solidFill>
                <a:latin typeface="Proxima Nova Bold"/>
              </a:rPr>
              <a:t> How many reservations were made for the year 20XX (replace XX with the desired year)?</a:t>
            </a:r>
          </a:p>
          <a:p>
            <a:pPr algn="ctr">
              <a:lnSpc>
                <a:spcPts val="5250"/>
              </a:lnSpc>
            </a:pPr>
            <a:endParaRPr lang="en-US" sz="5000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513</Words>
  <Application>Microsoft Office PowerPoint</Application>
  <PresentationFormat>Custom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Glacial Indifference</vt:lpstr>
      <vt:lpstr>Proxima Nova Bold</vt:lpstr>
      <vt:lpstr>Proxima Nova</vt:lpstr>
      <vt:lpstr>Calibri</vt:lpstr>
      <vt:lpstr>Bebas Neue</vt:lpstr>
      <vt:lpstr>Bebas Neue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PPT Jagmeet Singh</dc:title>
  <cp:lastModifiedBy>jaggi pc</cp:lastModifiedBy>
  <cp:revision>2</cp:revision>
  <dcterms:created xsi:type="dcterms:W3CDTF">2006-08-16T00:00:00Z</dcterms:created>
  <dcterms:modified xsi:type="dcterms:W3CDTF">2024-06-26T13:41:02Z</dcterms:modified>
  <dc:identifier>DAGI1L0Yrng</dc:identifier>
</cp:coreProperties>
</file>